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67" r:id="rId2"/>
    <p:sldId id="266" r:id="rId3"/>
    <p:sldId id="278" r:id="rId4"/>
    <p:sldId id="268" r:id="rId5"/>
    <p:sldId id="269" r:id="rId6"/>
    <p:sldId id="270" r:id="rId7"/>
    <p:sldId id="271" r:id="rId8"/>
    <p:sldId id="272" r:id="rId9"/>
    <p:sldId id="273" r:id="rId10"/>
    <p:sldId id="276" r:id="rId11"/>
    <p:sldId id="277" r:id="rId12"/>
    <p:sldId id="275"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81B0E-2AE8-434F-B858-BFF966170CEB}" type="datetimeFigureOut">
              <a:rPr lang="en-IN" smtClean="0"/>
              <a:t>15-12-2023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6457A-EEB9-47D4-8CC6-31E8BC15BF01}" type="slidenum">
              <a:rPr lang="en-IN" smtClean="0"/>
              <a:t>‹#›</a:t>
            </a:fld>
            <a:endParaRPr lang="en-IN"/>
          </a:p>
        </p:txBody>
      </p:sp>
    </p:spTree>
    <p:extLst>
      <p:ext uri="{BB962C8B-B14F-4D97-AF65-F5344CB8AC3E}">
        <p14:creationId xmlns:p14="http://schemas.microsoft.com/office/powerpoint/2010/main" val="230221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12/15/2023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70860-F9DC-8E46-4798-367B10011B51}"/>
              </a:ext>
            </a:extLst>
          </p:cNvPr>
          <p:cNvSpPr txBox="1"/>
          <p:nvPr/>
        </p:nvSpPr>
        <p:spPr>
          <a:xfrm>
            <a:off x="3039035" y="2809539"/>
            <a:ext cx="6113930"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Fake Currency Detection Using Machine Learning</a:t>
            </a:r>
            <a:endParaRPr lang="en-IN" sz="3200" dirty="0"/>
          </a:p>
        </p:txBody>
      </p:sp>
      <p:sp>
        <p:nvSpPr>
          <p:cNvPr id="4" name="TextBox 3">
            <a:extLst>
              <a:ext uri="{FF2B5EF4-FFF2-40B4-BE49-F238E27FC236}">
                <a16:creationId xmlns:a16="http://schemas.microsoft.com/office/drawing/2014/main" id="{5B284B54-EBC9-899B-F1C1-1E047AE85FB5}"/>
              </a:ext>
            </a:extLst>
          </p:cNvPr>
          <p:cNvSpPr txBox="1"/>
          <p:nvPr/>
        </p:nvSpPr>
        <p:spPr>
          <a:xfrm>
            <a:off x="2374524" y="702359"/>
            <a:ext cx="9091335" cy="1508105"/>
          </a:xfrm>
          <a:prstGeom prst="rect">
            <a:avLst/>
          </a:prstGeom>
          <a:noFill/>
        </p:spPr>
        <p:txBody>
          <a:bodyPr wrap="square" rtlCol="0">
            <a:spAutoFit/>
          </a:bodyPr>
          <a:lstStyle/>
          <a:p>
            <a:pPr algn="ctr"/>
            <a:r>
              <a:rPr lang="en-US" sz="3200" b="1" dirty="0">
                <a:solidFill>
                  <a:schemeClr val="tx1"/>
                </a:solidFill>
                <a:latin typeface="Times New Roman"/>
                <a:cs typeface="Times New Roman"/>
              </a:rPr>
              <a:t>SRI INDU COLLEGE OF ENGINEERING AND  TECHNOLOGY</a:t>
            </a:r>
            <a:br>
              <a:rPr lang="en-US" sz="2400" dirty="0">
                <a:solidFill>
                  <a:schemeClr val="tx1"/>
                </a:solidFill>
                <a:latin typeface="Times New Roman"/>
              </a:rPr>
            </a:br>
            <a:r>
              <a:rPr lang="en-US" sz="1600" dirty="0">
                <a:solidFill>
                  <a:schemeClr val="tx1"/>
                </a:solidFill>
                <a:latin typeface="Times New Roman"/>
                <a:cs typeface="Times New Roman"/>
              </a:rPr>
              <a:t>DEPARTMENT OF ELECTRONICS AND COMMUNICATION ENGINEERING </a:t>
            </a:r>
            <a:br>
              <a:rPr lang="en-US" sz="1600" dirty="0">
                <a:solidFill>
                  <a:schemeClr val="tx1"/>
                </a:solidFill>
                <a:latin typeface="Times New Roman"/>
                <a:cs typeface="Times New Roman"/>
              </a:rPr>
            </a:br>
            <a:r>
              <a:rPr lang="en-US" sz="1200" dirty="0">
                <a:solidFill>
                  <a:schemeClr val="tx1"/>
                </a:solidFill>
                <a:latin typeface="Times New Roman"/>
                <a:cs typeface="Times New Roman"/>
              </a:rPr>
              <a:t>BATCH:2020-2024 </a:t>
            </a:r>
            <a:endParaRPr lang="en-IN" dirty="0"/>
          </a:p>
        </p:txBody>
      </p:sp>
      <p:pic>
        <p:nvPicPr>
          <p:cNvPr id="6" name="Picture 5">
            <a:extLst>
              <a:ext uri="{FF2B5EF4-FFF2-40B4-BE49-F238E27FC236}">
                <a16:creationId xmlns:a16="http://schemas.microsoft.com/office/drawing/2014/main" id="{BA695AD6-F697-6F94-1C29-E7E73FC39B0F}"/>
              </a:ext>
            </a:extLst>
          </p:cNvPr>
          <p:cNvPicPr>
            <a:picLocks noChangeAspect="1"/>
          </p:cNvPicPr>
          <p:nvPr/>
        </p:nvPicPr>
        <p:blipFill>
          <a:blip r:embed="rId2"/>
          <a:stretch>
            <a:fillRect/>
          </a:stretch>
        </p:blipFill>
        <p:spPr>
          <a:xfrm>
            <a:off x="951994" y="702359"/>
            <a:ext cx="1341236" cy="1272650"/>
          </a:xfrm>
          <a:prstGeom prst="rect">
            <a:avLst/>
          </a:prstGeom>
        </p:spPr>
      </p:pic>
      <p:sp>
        <p:nvSpPr>
          <p:cNvPr id="7" name="TextBox 6">
            <a:extLst>
              <a:ext uri="{FF2B5EF4-FFF2-40B4-BE49-F238E27FC236}">
                <a16:creationId xmlns:a16="http://schemas.microsoft.com/office/drawing/2014/main" id="{A5F3DE13-8380-489C-E675-6A38D4B45C81}"/>
              </a:ext>
            </a:extLst>
          </p:cNvPr>
          <p:cNvSpPr txBox="1"/>
          <p:nvPr/>
        </p:nvSpPr>
        <p:spPr>
          <a:xfrm>
            <a:off x="7646332" y="4485833"/>
            <a:ext cx="4018921" cy="2476640"/>
          </a:xfrm>
          <a:prstGeom prst="rect">
            <a:avLst/>
          </a:prstGeom>
          <a:noFill/>
        </p:spPr>
        <p:txBody>
          <a:bodyPr wrap="none" rtlCol="0">
            <a:spAutoFit/>
          </a:bodyPr>
          <a:lstStyle/>
          <a:p>
            <a:pPr algn="l">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Team Members: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Tallada Sai Sharan - 20D41A04K5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Katta Sri Lakshmi Prasanna - 21D45A0420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Shaik Mohammed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Aleemuddin</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- 20D41A04J4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Allamla</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Srikanth - 18D41A0409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a:p>
            <a:endParaRPr lang="en-IN" sz="1600" dirty="0"/>
          </a:p>
        </p:txBody>
      </p:sp>
    </p:spTree>
    <p:extLst>
      <p:ext uri="{BB962C8B-B14F-4D97-AF65-F5344CB8AC3E}">
        <p14:creationId xmlns:p14="http://schemas.microsoft.com/office/powerpoint/2010/main" val="91055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199A1-5F03-6F20-86CF-FB612A3F66EA}"/>
              </a:ext>
            </a:extLst>
          </p:cNvPr>
          <p:cNvSpPr txBox="1"/>
          <p:nvPr/>
        </p:nvSpPr>
        <p:spPr>
          <a:xfrm>
            <a:off x="928254" y="1134171"/>
            <a:ext cx="10335491" cy="3416320"/>
          </a:xfrm>
          <a:prstGeom prst="rect">
            <a:avLst/>
          </a:prstGeom>
          <a:noFill/>
        </p:spPr>
        <p:txBody>
          <a:bodyPr wrap="square" rtlCol="0">
            <a:spAutoFit/>
          </a:bodyPr>
          <a:lstStyle/>
          <a:p>
            <a:pPr marL="342900" indent="-34290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comparison of Gandhi Ji’s image is simple because we just have to find a correlation between two images using a correlation function. If the result of the correlation function is greater than 0.5 then Gandhi Ji is legitimate and we will check for a thin strip. Otherwise, the note is fake.</a:t>
            </a:r>
          </a:p>
          <a:p>
            <a:pPr marL="342900" indent="-34290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Now the main problem is to find the number of lines in thin strips. For that, we will convert the image into HSV(hue saturation value) image because it will be easy that way. Then we will segment the image to find the thin strip. After that, we will apply a </a:t>
            </a:r>
            <a:r>
              <a:rPr lang="en-US" sz="2400" b="0" i="0" dirty="0" err="1">
                <a:effectLst/>
                <a:latin typeface="Times New Roman" panose="02020603050405020304" pitchFamily="18" charset="0"/>
                <a:cs typeface="Times New Roman" panose="02020603050405020304" pitchFamily="18" charset="0"/>
              </a:rPr>
              <a:t>bwlabel</a:t>
            </a:r>
            <a:r>
              <a:rPr lang="en-US" sz="2400" b="0" i="0" dirty="0">
                <a:effectLst/>
                <a:latin typeface="Times New Roman" panose="02020603050405020304" pitchFamily="18" charset="0"/>
                <a:cs typeface="Times New Roman" panose="02020603050405020304" pitchFamily="18" charset="0"/>
              </a:rPr>
              <a:t> function to find the number of connected components i.e. the number of lines in the thin strip.</a:t>
            </a:r>
          </a:p>
        </p:txBody>
      </p:sp>
    </p:spTree>
    <p:extLst>
      <p:ext uri="{BB962C8B-B14F-4D97-AF65-F5344CB8AC3E}">
        <p14:creationId xmlns:p14="http://schemas.microsoft.com/office/powerpoint/2010/main" val="399257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EC74B0-9811-7068-54CB-C89E0AFEE542}"/>
              </a:ext>
            </a:extLst>
          </p:cNvPr>
          <p:cNvSpPr txBox="1"/>
          <p:nvPr/>
        </p:nvSpPr>
        <p:spPr>
          <a:xfrm>
            <a:off x="986118" y="923364"/>
            <a:ext cx="559948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Images that we used in our project:</a:t>
            </a:r>
            <a:endParaRPr lang="en-IN"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BDF9A55-D146-CA16-37E4-342B26F04031}"/>
              </a:ext>
            </a:extLst>
          </p:cNvPr>
          <p:cNvPicPr>
            <a:picLocks noChangeAspect="1"/>
          </p:cNvPicPr>
          <p:nvPr/>
        </p:nvPicPr>
        <p:blipFill>
          <a:blip r:embed="rId2"/>
          <a:stretch>
            <a:fillRect/>
          </a:stretch>
        </p:blipFill>
        <p:spPr>
          <a:xfrm>
            <a:off x="1214308" y="2533127"/>
            <a:ext cx="4397598" cy="1612452"/>
          </a:xfrm>
          <a:prstGeom prst="rect">
            <a:avLst/>
          </a:prstGeom>
        </p:spPr>
      </p:pic>
      <p:pic>
        <p:nvPicPr>
          <p:cNvPr id="12" name="Picture 11">
            <a:extLst>
              <a:ext uri="{FF2B5EF4-FFF2-40B4-BE49-F238E27FC236}">
                <a16:creationId xmlns:a16="http://schemas.microsoft.com/office/drawing/2014/main" id="{5723A4EA-2014-67F0-B8DB-7D7CE6DC7ABA}"/>
              </a:ext>
            </a:extLst>
          </p:cNvPr>
          <p:cNvPicPr>
            <a:picLocks noChangeAspect="1"/>
          </p:cNvPicPr>
          <p:nvPr/>
        </p:nvPicPr>
        <p:blipFill>
          <a:blip r:embed="rId3"/>
          <a:stretch>
            <a:fillRect/>
          </a:stretch>
        </p:blipFill>
        <p:spPr>
          <a:xfrm>
            <a:off x="6433200" y="2475424"/>
            <a:ext cx="4431202" cy="1727858"/>
          </a:xfrm>
          <a:prstGeom prst="rect">
            <a:avLst/>
          </a:prstGeom>
        </p:spPr>
      </p:pic>
      <p:sp>
        <p:nvSpPr>
          <p:cNvPr id="14" name="Rectangle: Rounded Corners 13">
            <a:extLst>
              <a:ext uri="{FF2B5EF4-FFF2-40B4-BE49-F238E27FC236}">
                <a16:creationId xmlns:a16="http://schemas.microsoft.com/office/drawing/2014/main" id="{FF3039F9-6795-9320-4CB1-3CFDA806FE0B}"/>
              </a:ext>
            </a:extLst>
          </p:cNvPr>
          <p:cNvSpPr/>
          <p:nvPr/>
        </p:nvSpPr>
        <p:spPr>
          <a:xfrm>
            <a:off x="2307206" y="4566302"/>
            <a:ext cx="1858106" cy="6658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38100" dir="2700000" algn="tl">
                    <a:srgbClr val="000000">
                      <a:alpha val="43137"/>
                    </a:srgbClr>
                  </a:outerShdw>
                </a:effectLst>
              </a:rPr>
              <a:t>Fake</a:t>
            </a:r>
            <a:endParaRPr lang="en-IN" dirty="0">
              <a:ln w="0"/>
              <a:solidFill>
                <a:schemeClr val="tx1"/>
              </a:solidFill>
              <a:effectLst>
                <a:outerShdw blurRad="38100" dist="38100" dir="2700000" algn="tl">
                  <a:srgbClr val="000000">
                    <a:alpha val="43137"/>
                  </a:srgbClr>
                </a:outerShdw>
              </a:effectLst>
            </a:endParaRPr>
          </a:p>
        </p:txBody>
      </p:sp>
      <p:sp>
        <p:nvSpPr>
          <p:cNvPr id="15" name="Rectangle: Rounded Corners 14">
            <a:extLst>
              <a:ext uri="{FF2B5EF4-FFF2-40B4-BE49-F238E27FC236}">
                <a16:creationId xmlns:a16="http://schemas.microsoft.com/office/drawing/2014/main" id="{C525F9C9-83EA-17F8-6EA7-E460D8937AC6}"/>
              </a:ext>
            </a:extLst>
          </p:cNvPr>
          <p:cNvSpPr/>
          <p:nvPr/>
        </p:nvSpPr>
        <p:spPr>
          <a:xfrm>
            <a:off x="7719748" y="4566302"/>
            <a:ext cx="1858106" cy="6658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Real</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483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929ED-6C96-F503-AE8B-BDE8080E84ED}"/>
              </a:ext>
            </a:extLst>
          </p:cNvPr>
          <p:cNvSpPr txBox="1"/>
          <p:nvPr/>
        </p:nvSpPr>
        <p:spPr>
          <a:xfrm>
            <a:off x="850561" y="1666076"/>
            <a:ext cx="10644261" cy="3908762"/>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Conclusion:</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conclusion, our project represents a significant step forward in the fight against </a:t>
            </a:r>
          </a:p>
          <a:p>
            <a:pPr algn="just"/>
            <a:r>
              <a:rPr lang="en-US" sz="2400" dirty="0">
                <a:latin typeface="Times New Roman" panose="02020603050405020304" pitchFamily="18" charset="0"/>
                <a:cs typeface="Times New Roman" panose="02020603050405020304" pitchFamily="18" charset="0"/>
              </a:rPr>
              <a:t>counterfeit currency. By using the power of machine learning and Python </a:t>
            </a:r>
          </a:p>
          <a:p>
            <a:pPr algn="just"/>
            <a:r>
              <a:rPr lang="en-US" sz="2400" dirty="0">
                <a:latin typeface="Times New Roman" panose="02020603050405020304" pitchFamily="18" charset="0"/>
                <a:cs typeface="Times New Roman" panose="02020603050405020304" pitchFamily="18" charset="0"/>
              </a:rPr>
              <a:t>programming, we have developed a robust system capable of accurately detecting </a:t>
            </a:r>
          </a:p>
          <a:p>
            <a:pPr algn="just"/>
            <a:r>
              <a:rPr lang="en-US" sz="2400" dirty="0">
                <a:latin typeface="Times New Roman" panose="02020603050405020304" pitchFamily="18" charset="0"/>
                <a:cs typeface="Times New Roman" panose="02020603050405020304" pitchFamily="18" charset="0"/>
              </a:rPr>
              <a:t>fake notes. This technology not only enhances financial security but also contributes </a:t>
            </a:r>
          </a:p>
          <a:p>
            <a:pPr algn="just"/>
            <a:r>
              <a:rPr lang="en-US" sz="2400" dirty="0">
                <a:latin typeface="Times New Roman" panose="02020603050405020304" pitchFamily="18" charset="0"/>
                <a:cs typeface="Times New Roman" panose="02020603050405020304" pitchFamily="18" charset="0"/>
              </a:rPr>
              <a:t>to advancements in the field of machine learning. Our work holds great potential for </a:t>
            </a:r>
          </a:p>
          <a:p>
            <a:pPr algn="just"/>
            <a:r>
              <a:rPr lang="en-US" sz="2400" dirty="0">
                <a:latin typeface="Times New Roman" panose="02020603050405020304" pitchFamily="18" charset="0"/>
                <a:cs typeface="Times New Roman" panose="02020603050405020304" pitchFamily="18" charset="0"/>
              </a:rPr>
              <a:t>real-world applications and demonstrates the positive impact of technology on </a:t>
            </a:r>
          </a:p>
          <a:p>
            <a:pPr algn="just"/>
            <a:r>
              <a:rPr lang="en-US" sz="2400" dirty="0">
                <a:latin typeface="Times New Roman" panose="02020603050405020304" pitchFamily="18" charset="0"/>
                <a:cs typeface="Times New Roman" panose="02020603050405020304" pitchFamily="18" charset="0"/>
              </a:rPr>
              <a:t>society's challenges.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898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61327-DF49-1FAE-7713-2C21588DA351}"/>
              </a:ext>
            </a:extLst>
          </p:cNvPr>
          <p:cNvSpPr txBox="1"/>
          <p:nvPr/>
        </p:nvSpPr>
        <p:spPr>
          <a:xfrm>
            <a:off x="4334460" y="3044279"/>
            <a:ext cx="3523080"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46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5C3027-8F4A-ACB0-D008-18BE43E85534}"/>
              </a:ext>
            </a:extLst>
          </p:cNvPr>
          <p:cNvSpPr txBox="1"/>
          <p:nvPr/>
        </p:nvSpPr>
        <p:spPr>
          <a:xfrm>
            <a:off x="3379775" y="906865"/>
            <a:ext cx="5432449" cy="563231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Contents:</a:t>
            </a:r>
          </a:p>
          <a:p>
            <a:endParaRPr lang="en-US" sz="36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Existing System</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Proposed System</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Block diagram</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The Model Architecture</a:t>
            </a:r>
          </a:p>
          <a:p>
            <a:pPr marL="514350" indent="-514350">
              <a:buFont typeface="+mj-lt"/>
              <a:buAutoNum type="arabicPeriod"/>
            </a:pPr>
            <a:r>
              <a:rPr lang="en-US" sz="3600" b="1" dirty="0">
                <a:latin typeface="Times New Roman" panose="02020603050405020304" pitchFamily="18" charset="0"/>
                <a:cs typeface="Times New Roman" panose="02020603050405020304" pitchFamily="18" charset="0"/>
              </a:rPr>
              <a:t>Conclusion</a:t>
            </a:r>
          </a:p>
          <a:p>
            <a:pPr marL="514350" indent="-514350">
              <a:buFont typeface="+mj-lt"/>
              <a:buAutoNum type="arabicPeriod"/>
            </a:pP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52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7CD1F-176A-D45F-DED6-CE2BA81932DE}"/>
              </a:ext>
            </a:extLst>
          </p:cNvPr>
          <p:cNvSpPr txBox="1"/>
          <p:nvPr/>
        </p:nvSpPr>
        <p:spPr>
          <a:xfrm>
            <a:off x="839078" y="1136064"/>
            <a:ext cx="10475467" cy="464742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Abstract:</a:t>
            </a:r>
          </a:p>
          <a:p>
            <a:endParaRPr lang="en-US" sz="2800" b="1" dirty="0">
              <a:latin typeface="Times New Roman" panose="02020603050405020304" pitchFamily="18" charset="0"/>
              <a:cs typeface="Times New Roman" panose="02020603050405020304" pitchFamily="18" charset="0"/>
            </a:endParaRPr>
          </a:p>
          <a:p>
            <a:pPr algn="just"/>
            <a:r>
              <a:rPr lang="en-IN" sz="2400" dirty="0">
                <a:effectLst/>
                <a:latin typeface="Times New Roman" panose="02020603050405020304" pitchFamily="18" charset="0"/>
                <a:ea typeface="Calibri" panose="020F0502020204030204" pitchFamily="34" charset="0"/>
              </a:rPr>
              <a:t>In our project, we focus on the detection of fake currency.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primary machine learning algorithm used in this project is not a traditional supervised learning algorithm, but rather image processing techniques and correlation analysis.</a:t>
            </a:r>
            <a:r>
              <a:rPr lang="en-IN" sz="2400" dirty="0">
                <a:effectLst/>
                <a:latin typeface="Times New Roman" panose="02020603050405020304" pitchFamily="18" charset="0"/>
                <a:ea typeface="Calibri" panose="020F0502020204030204" pitchFamily="34" charset="0"/>
              </a:rPr>
              <a:t>Our system processes currency images ,extracting key features using grayscale and HSV colour analysis. By evaluating correlations and examining components, it accurately distinguishes real transparent elements, ensuring accurate detection of counterfeit currency. It effectively distinguishes between genuine and counterfeit banknotes. By extracting relevant features from banknote images, the system learns to make accurate predictions. The project aims to contribute to the prevention of financial fraud by providing a reliable method for identifying fake currency notes. </a:t>
            </a:r>
            <a:endParaRPr lang="en-IN" sz="2400" dirty="0"/>
          </a:p>
        </p:txBody>
      </p:sp>
    </p:spTree>
    <p:extLst>
      <p:ext uri="{BB962C8B-B14F-4D97-AF65-F5344CB8AC3E}">
        <p14:creationId xmlns:p14="http://schemas.microsoft.com/office/powerpoint/2010/main" val="325233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843A1-7819-24B1-7654-EFC67FC7653D}"/>
              </a:ext>
            </a:extLst>
          </p:cNvPr>
          <p:cNvSpPr txBox="1"/>
          <p:nvPr/>
        </p:nvSpPr>
        <p:spPr>
          <a:xfrm>
            <a:off x="870976" y="1427833"/>
            <a:ext cx="10378915" cy="353943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Introduction</a:t>
            </a:r>
            <a:r>
              <a:rPr lang="en-US" sz="3200" b="1"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Our project, title “Fake Currency Detection Using Machine Learning’’ aims to tackle the problem of counterfeit currency.</a:t>
            </a:r>
            <a:r>
              <a:rPr lang="en-US" sz="2400" b="0" i="0" dirty="0">
                <a:solidFill>
                  <a:srgbClr val="666666"/>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With this Machine Learning Project, we will be building a fake currency detection system for detecting fake currency and real currency. In today’s time, the production and circulation of inauthentic currency notes have been increasingly sophisticated. That’s why there needs to be a system to check whether a currency is fake or real.</a:t>
            </a:r>
          </a:p>
        </p:txBody>
      </p:sp>
    </p:spTree>
    <p:extLst>
      <p:ext uri="{BB962C8B-B14F-4D97-AF65-F5344CB8AC3E}">
        <p14:creationId xmlns:p14="http://schemas.microsoft.com/office/powerpoint/2010/main" val="4271957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59DE78-7123-7B66-3202-8345B04B8E26}"/>
              </a:ext>
            </a:extLst>
          </p:cNvPr>
          <p:cNvSpPr txBox="1"/>
          <p:nvPr/>
        </p:nvSpPr>
        <p:spPr>
          <a:xfrm>
            <a:off x="729755" y="2028616"/>
            <a:ext cx="10732490" cy="2800767"/>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Existing System</a:t>
            </a:r>
            <a:r>
              <a:rPr lang="en-US" sz="3200" b="1"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Right now, the ways we detect fake money have some problems. The methods we use</a:t>
            </a:r>
          </a:p>
          <a:p>
            <a:pPr algn="just"/>
            <a:r>
              <a:rPr lang="en-US" sz="2400" dirty="0">
                <a:latin typeface="Times New Roman" panose="02020603050405020304" pitchFamily="18" charset="0"/>
                <a:cs typeface="Times New Roman" panose="02020603050405020304" pitchFamily="18" charset="0"/>
              </a:rPr>
              <a:t>are old and can't handle new fake money tricks very well. This makes it hard to tell if</a:t>
            </a:r>
          </a:p>
          <a:p>
            <a:pPr algn="just"/>
            <a:r>
              <a:rPr lang="en-US" sz="2400" dirty="0">
                <a:latin typeface="Times New Roman" panose="02020603050405020304" pitchFamily="18" charset="0"/>
                <a:cs typeface="Times New Roman" panose="02020603050405020304" pitchFamily="18" charset="0"/>
              </a:rPr>
              <a:t>a note is real or fake. We need new and smart solutions that can change and improve </a:t>
            </a:r>
          </a:p>
          <a:p>
            <a:pPr algn="just"/>
            <a:r>
              <a:rPr lang="en-US" sz="2400" dirty="0">
                <a:latin typeface="Times New Roman" panose="02020603050405020304" pitchFamily="18" charset="0"/>
                <a:cs typeface="Times New Roman" panose="02020603050405020304" pitchFamily="18" charset="0"/>
              </a:rPr>
              <a:t>as fake money methods change.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82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179402-A920-DC97-2935-9F4C97A5476E}"/>
              </a:ext>
            </a:extLst>
          </p:cNvPr>
          <p:cNvSpPr txBox="1"/>
          <p:nvPr/>
        </p:nvSpPr>
        <p:spPr>
          <a:xfrm>
            <a:off x="774496" y="1921435"/>
            <a:ext cx="10641649" cy="317009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Proposed System</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Our proposed system utilizes primary Machine Learning algorithms. By analyzing currency images, our system can distinguish between real and fake notes quickly and accurately. This approach enhances the efficiency of counterfeit detection, ensuring a reliable method to safeguard financial transactions and maintain the trustworthiness of currency circulation.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70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A95B61-AB55-8A88-2266-B9310F69995C}"/>
              </a:ext>
            </a:extLst>
          </p:cNvPr>
          <p:cNvSpPr/>
          <p:nvPr/>
        </p:nvSpPr>
        <p:spPr>
          <a:xfrm>
            <a:off x="1389528" y="1680883"/>
            <a:ext cx="1966631"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2000" b="1" i="0" dirty="0">
                <a:solidFill>
                  <a:schemeClr val="bg1"/>
                </a:solidFill>
                <a:effectLst/>
                <a:latin typeface="Georgia" panose="02040502050405020303" pitchFamily="18" charset="0"/>
              </a:rPr>
              <a:t>Image Acquisition</a:t>
            </a:r>
            <a:endParaRPr lang="en-IN" sz="2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F540A41-F5F5-3D4D-2D60-4E4D50683E09}"/>
              </a:ext>
            </a:extLst>
          </p:cNvPr>
          <p:cNvSpPr/>
          <p:nvPr/>
        </p:nvSpPr>
        <p:spPr>
          <a:xfrm>
            <a:off x="5154705" y="1680883"/>
            <a:ext cx="1966631"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i="0" dirty="0">
                <a:solidFill>
                  <a:schemeClr val="bg1"/>
                </a:solidFill>
                <a:effectLst/>
                <a:latin typeface="Georgia" panose="02040502050405020303" pitchFamily="18" charset="0"/>
              </a:rPr>
              <a:t>RGB to GRAYSCALE</a:t>
            </a:r>
            <a:endParaRPr lang="en-IN" b="1" dirty="0">
              <a:ln w="0"/>
              <a:solidFill>
                <a:schemeClr val="bg1"/>
              </a:solidFill>
              <a:effectLst>
                <a:outerShdw blurRad="38100" dist="19050" dir="2700000" algn="tl" rotWithShape="0">
                  <a:schemeClr val="dk1">
                    <a:alpha val="40000"/>
                  </a:schemeClr>
                </a:outerShdw>
              </a:effectLst>
            </a:endParaRPr>
          </a:p>
        </p:txBody>
      </p:sp>
      <p:sp>
        <p:nvSpPr>
          <p:cNvPr id="4" name="Rectangle: Rounded Corners 3">
            <a:extLst>
              <a:ext uri="{FF2B5EF4-FFF2-40B4-BE49-F238E27FC236}">
                <a16:creationId xmlns:a16="http://schemas.microsoft.com/office/drawing/2014/main" id="{A3AD94E0-3206-451B-16F1-88299A02BF08}"/>
              </a:ext>
            </a:extLst>
          </p:cNvPr>
          <p:cNvSpPr/>
          <p:nvPr/>
        </p:nvSpPr>
        <p:spPr>
          <a:xfrm>
            <a:off x="8624046" y="1680883"/>
            <a:ext cx="2093264"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i="0" dirty="0">
                <a:solidFill>
                  <a:schemeClr val="bg1"/>
                </a:solidFill>
                <a:effectLst/>
                <a:latin typeface="Georgia" panose="02040502050405020303" pitchFamily="18" charset="0"/>
              </a:rPr>
              <a:t>Segmentati0n</a:t>
            </a:r>
            <a:endParaRPr lang="en-IN" b="1" dirty="0">
              <a:ln w="0"/>
              <a:solidFill>
                <a:schemeClr val="bg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65EA0DC-1E4D-F9CB-FBCA-69BDD0B71952}"/>
              </a:ext>
            </a:extLst>
          </p:cNvPr>
          <p:cNvSpPr/>
          <p:nvPr/>
        </p:nvSpPr>
        <p:spPr>
          <a:xfrm>
            <a:off x="5154704" y="4634750"/>
            <a:ext cx="1966632"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i="0" dirty="0">
                <a:solidFill>
                  <a:schemeClr val="bg1"/>
                </a:solidFill>
                <a:effectLst/>
                <a:latin typeface="Georgia" panose="02040502050405020303" pitchFamily="18" charset="0"/>
              </a:rPr>
              <a:t>Finding Correlation</a:t>
            </a:r>
            <a:endParaRPr lang="en-IN" b="1" dirty="0">
              <a:ln w="0"/>
              <a:solidFill>
                <a:schemeClr val="bg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CF3F1590-6999-7981-22B7-8231225CB028}"/>
              </a:ext>
            </a:extLst>
          </p:cNvPr>
          <p:cNvSpPr/>
          <p:nvPr/>
        </p:nvSpPr>
        <p:spPr>
          <a:xfrm>
            <a:off x="1389528" y="4634752"/>
            <a:ext cx="1966633"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i="0" dirty="0">
                <a:solidFill>
                  <a:schemeClr val="bg1"/>
                </a:solidFill>
                <a:effectLst/>
                <a:latin typeface="Georgia" panose="02040502050405020303" pitchFamily="18" charset="0"/>
              </a:rPr>
              <a:t>Classification</a:t>
            </a:r>
            <a:endParaRPr lang="en-IN" b="1" dirty="0">
              <a:ln w="0"/>
              <a:solidFill>
                <a:schemeClr val="bg1"/>
              </a:solidFill>
              <a:effectLst>
                <a:outerShdw blurRad="38100" dist="19050" dir="2700000" algn="tl" rotWithShape="0">
                  <a:schemeClr val="dk1">
                    <a:alpha val="40000"/>
                  </a:schemeClr>
                </a:outerShdw>
              </a:effectLst>
            </a:endParaRPr>
          </a:p>
        </p:txBody>
      </p:sp>
      <p:sp>
        <p:nvSpPr>
          <p:cNvPr id="7" name="Arrow: Right 6">
            <a:extLst>
              <a:ext uri="{FF2B5EF4-FFF2-40B4-BE49-F238E27FC236}">
                <a16:creationId xmlns:a16="http://schemas.microsoft.com/office/drawing/2014/main" id="{49273651-5DB5-036A-1E31-E425804CA39C}"/>
              </a:ext>
            </a:extLst>
          </p:cNvPr>
          <p:cNvSpPr/>
          <p:nvPr/>
        </p:nvSpPr>
        <p:spPr>
          <a:xfrm>
            <a:off x="3812239" y="2008094"/>
            <a:ext cx="802343" cy="4303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57AB107-78A8-BD02-FC51-F4FDEDD24C46}"/>
              </a:ext>
            </a:extLst>
          </p:cNvPr>
          <p:cNvSpPr txBox="1"/>
          <p:nvPr/>
        </p:nvSpPr>
        <p:spPr>
          <a:xfrm>
            <a:off x="968188" y="781137"/>
            <a:ext cx="262764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Block Diagram:</a:t>
            </a:r>
            <a:endParaRPr lang="en-IN" sz="2800" b="1"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4437CD3-489C-4FC5-BFDD-6B90B268AE0E}"/>
              </a:ext>
            </a:extLst>
          </p:cNvPr>
          <p:cNvSpPr/>
          <p:nvPr/>
        </p:nvSpPr>
        <p:spPr>
          <a:xfrm>
            <a:off x="8709208" y="4634750"/>
            <a:ext cx="2093264" cy="108472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i="0" dirty="0">
                <a:solidFill>
                  <a:schemeClr val="bg1"/>
                </a:solidFill>
                <a:effectLst/>
                <a:latin typeface="Georgia" panose="02040502050405020303" pitchFamily="18" charset="0"/>
              </a:rPr>
              <a:t>Feature Measurement</a:t>
            </a:r>
            <a:endParaRPr lang="en-IN" b="1" dirty="0">
              <a:ln w="0"/>
              <a:solidFill>
                <a:schemeClr val="bg1"/>
              </a:solidFill>
              <a:effectLst>
                <a:outerShdw blurRad="38100" dist="19050" dir="2700000" algn="tl" rotWithShape="0">
                  <a:schemeClr val="dk1">
                    <a:alpha val="40000"/>
                  </a:schemeClr>
                </a:outerShdw>
              </a:effectLst>
            </a:endParaRPr>
          </a:p>
        </p:txBody>
      </p:sp>
      <p:sp>
        <p:nvSpPr>
          <p:cNvPr id="13" name="Arrow: Right 12">
            <a:extLst>
              <a:ext uri="{FF2B5EF4-FFF2-40B4-BE49-F238E27FC236}">
                <a16:creationId xmlns:a16="http://schemas.microsoft.com/office/drawing/2014/main" id="{0CB9456A-7F92-6E96-58BE-63F50024E4F7}"/>
              </a:ext>
            </a:extLst>
          </p:cNvPr>
          <p:cNvSpPr/>
          <p:nvPr/>
        </p:nvSpPr>
        <p:spPr>
          <a:xfrm rot="10800000">
            <a:off x="3812239" y="4961961"/>
            <a:ext cx="802343" cy="4303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50B34C0A-42A3-3682-EBA5-F4EA7C692D2B}"/>
              </a:ext>
            </a:extLst>
          </p:cNvPr>
          <p:cNvSpPr/>
          <p:nvPr/>
        </p:nvSpPr>
        <p:spPr>
          <a:xfrm>
            <a:off x="7514102" y="2008094"/>
            <a:ext cx="802343" cy="4303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83B3CCD-DF0F-CE74-A070-3174BDFC8F61}"/>
              </a:ext>
            </a:extLst>
          </p:cNvPr>
          <p:cNvSpPr/>
          <p:nvPr/>
        </p:nvSpPr>
        <p:spPr>
          <a:xfrm rot="10800000">
            <a:off x="7514101" y="4961962"/>
            <a:ext cx="802343" cy="4303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FCFD419-BCA7-F8D9-1DA9-99C4A20362B4}"/>
              </a:ext>
            </a:extLst>
          </p:cNvPr>
          <p:cNvSpPr/>
          <p:nvPr/>
        </p:nvSpPr>
        <p:spPr>
          <a:xfrm rot="5400000">
            <a:off x="9204509" y="3485028"/>
            <a:ext cx="802343" cy="4303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248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A7F6BB-E182-64EA-8ADF-38A1EBAFB5D3}"/>
              </a:ext>
            </a:extLst>
          </p:cNvPr>
          <p:cNvSpPr txBox="1"/>
          <p:nvPr/>
        </p:nvSpPr>
        <p:spPr>
          <a:xfrm>
            <a:off x="762000" y="1828800"/>
            <a:ext cx="10667999" cy="4893647"/>
          </a:xfrm>
          <a:prstGeom prst="rect">
            <a:avLst/>
          </a:prstGeom>
          <a:noFill/>
        </p:spPr>
        <p:txBody>
          <a:bodyPr wrap="square" rtlCol="0">
            <a:spAutoFit/>
          </a:bodyPr>
          <a:lstStyle/>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Image Acquisition:</a:t>
            </a:r>
            <a:r>
              <a:rPr lang="en-US" sz="2400" b="0" i="0" dirty="0">
                <a:effectLst/>
                <a:latin typeface="Times New Roman" panose="02020603050405020304" pitchFamily="18" charset="0"/>
                <a:cs typeface="Times New Roman" panose="02020603050405020304" pitchFamily="18" charset="0"/>
              </a:rPr>
              <a:t> The image is provided to the model. There should be two images – a note which you want to detect and a corresponding real note.</a:t>
            </a:r>
          </a:p>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RGB to GRAYSCALE:</a:t>
            </a:r>
            <a:r>
              <a:rPr lang="en-US" sz="2400" b="0" i="0" dirty="0">
                <a:effectLst/>
                <a:latin typeface="Times New Roman" panose="02020603050405020304" pitchFamily="18" charset="0"/>
                <a:cs typeface="Times New Roman" panose="02020603050405020304" pitchFamily="18" charset="0"/>
              </a:rPr>
              <a:t> The RGB image is converted into a GRAYSCALE image.</a:t>
            </a:r>
          </a:p>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Segmentation:</a:t>
            </a:r>
            <a:r>
              <a:rPr lang="en-US" sz="2400" b="0" i="0" dirty="0">
                <a:effectLst/>
                <a:latin typeface="Times New Roman" panose="02020603050405020304" pitchFamily="18" charset="0"/>
                <a:cs typeface="Times New Roman" panose="02020603050405020304" pitchFamily="18" charset="0"/>
              </a:rPr>
              <a:t> The image is segmented to crop Gandhi Ji image and thin strip image.</a:t>
            </a:r>
          </a:p>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Feature Measurement:</a:t>
            </a:r>
            <a:r>
              <a:rPr lang="en-US" sz="2400" b="0" i="0" dirty="0">
                <a:effectLst/>
                <a:latin typeface="Times New Roman" panose="02020603050405020304" pitchFamily="18" charset="0"/>
                <a:cs typeface="Times New Roman" panose="02020603050405020304" pitchFamily="18" charset="0"/>
              </a:rPr>
              <a:t> Feature measurement is done to measure the number of lines on a thin strip. This is a really lengthy process.</a:t>
            </a:r>
          </a:p>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Finding Correlation:</a:t>
            </a:r>
            <a:r>
              <a:rPr lang="en-US" sz="2400" b="0" i="0" dirty="0">
                <a:effectLst/>
                <a:latin typeface="Times New Roman" panose="02020603050405020304" pitchFamily="18" charset="0"/>
                <a:cs typeface="Times New Roman" panose="02020603050405020304" pitchFamily="18" charset="0"/>
              </a:rPr>
              <a:t> We find a correlation between Gandhi Ji’s image on the original note and a fake note. If the result is greater than 0.5 then we will consider it legitimate otherwise the currency is fake.</a:t>
            </a:r>
          </a:p>
          <a:p>
            <a:pPr algn="just" fontAlgn="base">
              <a:buFont typeface="+mj-lt"/>
              <a:buAutoNum type="arabicPeriod"/>
            </a:pPr>
            <a:r>
              <a:rPr lang="en-US" sz="2400" b="1" i="0" dirty="0">
                <a:effectLst/>
                <a:latin typeface="Times New Roman" panose="02020603050405020304" pitchFamily="18" charset="0"/>
                <a:cs typeface="Times New Roman" panose="02020603050405020304" pitchFamily="18" charset="0"/>
              </a:rPr>
              <a:t>Classification:</a:t>
            </a:r>
            <a:r>
              <a:rPr lang="en-US" sz="2400" b="0" i="0" dirty="0">
                <a:effectLst/>
                <a:latin typeface="Times New Roman" panose="02020603050405020304" pitchFamily="18" charset="0"/>
                <a:cs typeface="Times New Roman" panose="02020603050405020304" pitchFamily="18" charset="0"/>
              </a:rPr>
              <a:t> Finally, we will classify the image as real or fake.</a:t>
            </a:r>
          </a:p>
          <a:p>
            <a:pPr algn="just" fontAlgn="base"/>
            <a:endParaRPr lang="en-US" sz="2400" b="0" i="0" dirty="0">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81B647E-0941-5A5F-C503-D7CC68CDAC04}"/>
              </a:ext>
            </a:extLst>
          </p:cNvPr>
          <p:cNvSpPr txBox="1"/>
          <p:nvPr/>
        </p:nvSpPr>
        <p:spPr>
          <a:xfrm>
            <a:off x="762000" y="1021977"/>
            <a:ext cx="21820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Explanation:</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84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B52E85-0E69-AB5F-BF96-0F5BED9C42A0}"/>
              </a:ext>
            </a:extLst>
          </p:cNvPr>
          <p:cNvSpPr txBox="1"/>
          <p:nvPr/>
        </p:nvSpPr>
        <p:spPr>
          <a:xfrm>
            <a:off x="805872" y="1567186"/>
            <a:ext cx="10580253" cy="4524315"/>
          </a:xfrm>
          <a:prstGeom prst="rect">
            <a:avLst/>
          </a:prstGeom>
          <a:noFill/>
        </p:spPr>
        <p:txBody>
          <a:bodyPr wrap="square" rtlCol="0">
            <a:spAutoFit/>
          </a:bodyPr>
          <a:lstStyle/>
          <a:p>
            <a:pPr marL="342900" indent="-34290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model we will build will use a grayscale image, segmentation, and feature extraction .We are going to use OpenCV in this project because this library contains some of the pre-built functions to work with images. To check whether the currency is fake or real, we will take a real note and a fake note as input an image in the system. The input images given to the system will be converted into grayscale images. We will use segmentation to segment out the image of Gandhi Ji and the thin strip on the note.</a:t>
            </a:r>
          </a:p>
          <a:p>
            <a:pPr marL="342900" indent="-342900" algn="just" fontAlgn="base">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idea is that we will compare the real and fake notes based on the image of Gandhi Ji and the thin strip present on the image. We will compare the image of Gandhi Ji and we will check whether the number of lines in the thin strip is equal to the number of lines in the thin strip.</a:t>
            </a:r>
          </a:p>
          <a:p>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FC7E40C-2687-4A10-0783-22D445B48B3F}"/>
              </a:ext>
            </a:extLst>
          </p:cNvPr>
          <p:cNvSpPr txBox="1"/>
          <p:nvPr/>
        </p:nvSpPr>
        <p:spPr>
          <a:xfrm>
            <a:off x="805872" y="851680"/>
            <a:ext cx="3978269" cy="523220"/>
          </a:xfrm>
          <a:prstGeom prst="rect">
            <a:avLst/>
          </a:prstGeom>
          <a:noFill/>
        </p:spPr>
        <p:txBody>
          <a:bodyPr wrap="none" rtlCol="0">
            <a:spAutoFit/>
          </a:bodyPr>
          <a:lstStyle/>
          <a:p>
            <a:pPr algn="ctr"/>
            <a:r>
              <a:rPr lang="en-IN" sz="2800" b="1" i="0" dirty="0">
                <a:effectLst/>
                <a:latin typeface="Times New Roman" panose="02020603050405020304" pitchFamily="18" charset="0"/>
                <a:cs typeface="Times New Roman" panose="02020603050405020304" pitchFamily="18" charset="0"/>
              </a:rPr>
              <a:t>The Model Architecture:</a:t>
            </a:r>
          </a:p>
        </p:txBody>
      </p:sp>
    </p:spTree>
    <p:extLst>
      <p:ext uri="{BB962C8B-B14F-4D97-AF65-F5344CB8AC3E}">
        <p14:creationId xmlns:p14="http://schemas.microsoft.com/office/powerpoint/2010/main" val="25393230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181</TotalTime>
  <Words>935</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Garamond</vt:lpstr>
      <vt:lpstr>Georgia</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Sharan Tallada</dc:creator>
  <cp:lastModifiedBy>Sai Sharan Tallada</cp:lastModifiedBy>
  <cp:revision>34</cp:revision>
  <dcterms:created xsi:type="dcterms:W3CDTF">2023-10-09T13:10:20Z</dcterms:created>
  <dcterms:modified xsi:type="dcterms:W3CDTF">2023-12-15T12:23:34Z</dcterms:modified>
</cp:coreProperties>
</file>